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Time-bounded</c:v>
                </c:pt>
              </c:strCache>
            </c:strRef>
          </c:tx>
          <c:spPr>
            <a:solidFill>
              <a:srgbClr val="54607A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100" u="none">
                    <a:solidFill>
                      <a:srgbClr val="16203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54607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F766E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Last quarter</c:v>
                  </c:pt>
                  <c:pt idx="1">
                    <c:v>This quarter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100" u="none">
                  <a:solidFill>
                    <a:srgbClr val="16203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54607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Within policy</c:v>
                </c:pt>
              </c:strCache>
            </c:strRef>
          </c:tx>
          <c:spPr>
            <a:solidFill>
              <a:srgbClr val="54607A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100" u="none">
                    <a:solidFill>
                      <a:srgbClr val="16203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54607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261E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Last quarter</c:v>
                  </c:pt>
                  <c:pt idx="1">
                    <c:v>This quarter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94</c:v>
                </c:pt>
                <c:pt idx="1">
                  <c:v>88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100" u="none">
                  <a:solidFill>
                    <a:srgbClr val="16203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54607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Rate</c:v>
                </c:pt>
              </c:strCache>
            </c:strRef>
          </c:tx>
          <c:spPr>
            <a:solidFill>
              <a:srgbClr val="0F766E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100" u="none">
                    <a:solidFill>
                      <a:srgbClr val="16203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F766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261E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On-time completion</c:v>
                  </c:pt>
                  <c:pt idx="1">
                    <c:v>Action rate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100" u="none">
                  <a:solidFill>
                    <a:srgbClr val="16203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4607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I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·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·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96596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46E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COMPANION  ·  CHAPTER 17, MEASUREMENT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237744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Reporting Dashboards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822960" y="3520440"/>
            <a:ext cx="9601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 templates for four altitudes: operational, governance, executive, and the board.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612648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D99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Modern Identity Operating Model  ·  Becky Sandberg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6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700">
                <a:solidFill>
                  <a:srgbClr val="4A5680"/>
                </a:solidFill>
                <a:latin typeface="Calibri"/>
              </a:rPr>
              <a:t>© 2026 Becky Sandberg  ·  Free inside your organization; client use requires a license: beckysandberg.com/license  ·  Provided as is, without warranty. Not legal or regulatory advice.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use this deck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463040"/>
            <a:ext cx="603504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of the next four slides is a starter template for one altitude, operational, governance, executive, and the board.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the example content with your own systems and numbers. The layout is ready to duplicate each reporting cycle.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discipline that keeps every altitude honest: show direction next to status, never status alone.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the underlying metrics from your Identity Metrics Starter workbook, then shape them for the reader at each altitude.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315200" y="1554480"/>
            <a:ext cx="4206240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27000" dist="381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7479792" y="1554480"/>
            <a:ext cx="457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5460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001000" y="1627632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001000" y="193852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raw, per-system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9336024" y="2322576"/>
            <a:ext cx="164592" cy="201168"/>
          </a:xfrm>
          <a:prstGeom prst="downArrow">
            <a:avLst/>
          </a:prstGeom>
          <a:solidFill>
            <a:srgbClr val="DBE3EE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0" y="2505456"/>
            <a:ext cx="4206240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27000" dist="381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7479792" y="2505456"/>
            <a:ext cx="457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4A2E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001000" y="257860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001000" y="2889504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rate, target, and trend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9336024" y="3273552"/>
            <a:ext cx="164592" cy="201168"/>
          </a:xfrm>
          <a:prstGeom prst="downArrow">
            <a:avLst/>
          </a:prstGeom>
          <a:solidFill>
            <a:srgbClr val="DBE3EE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0" y="3456432"/>
            <a:ext cx="4206240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27000" dist="381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7479792" y="3456432"/>
            <a:ext cx="457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4A2E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001000" y="3529584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001000" y="384048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posture, direction, and risk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9336024" y="4224528"/>
            <a:ext cx="164592" cy="201168"/>
          </a:xfrm>
          <a:prstGeom prst="downArrow">
            <a:avLst/>
          </a:prstGeom>
          <a:solidFill>
            <a:srgbClr val="DBE3EE"/>
          </a:solidFill>
          <a:ln/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315200" y="4407408"/>
            <a:ext cx="4206240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27000" dist="381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7479792" y="4407408"/>
            <a:ext cx="4572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001000" y="448056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620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001000" y="4791456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and direction</a:t>
            </a:r>
            <a:endParaRPr lang="en-US" sz="1150" dirty="0"/>
          </a:p>
        </p:txBody>
      </p:sp>
      <p:sp>
        <p:nvSpPr>
          <p:cNvPr id="23" name="TextBox 22"/>
          <p:cNvSpPr txBox="1"/>
          <p:nvPr/>
        </p:nvSpPr>
        <p:spPr>
          <a:xfrm>
            <a:off x="365760" y="6473952"/>
            <a:ext cx="1146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700">
                <a:solidFill>
                  <a:srgbClr val="4A5680"/>
                </a:solidFill>
                <a:latin typeface="Calibri"/>
              </a:rPr>
              <a:t>© 2026 Becky Sandberg  ·  Free inside your organization; client use requires a license: beckysandberg.com/license  ·  Provided as is, without warranty. Not legal or regulatory advice.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4A2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VIEW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Payroll system · this month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170432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app owners and identity teams who run the system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3520440" cy="41148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96112" y="2039112"/>
            <a:ext cx="3008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PRIVILEGED ACCESS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96112" y="2441448"/>
            <a:ext cx="30083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 / 40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896112" y="3264408"/>
            <a:ext cx="30083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 accounts on this system still standing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96112" y="3886200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unused in 90 days. The rest are now just-in-time.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416552" y="1783080"/>
            <a:ext cx="3520440" cy="41148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4672584" y="2039112"/>
            <a:ext cx="3008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LEAVER OFFBOARDING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672584" y="2441448"/>
            <a:ext cx="30083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132 / 150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4672584" y="3264408"/>
            <a:ext cx="30083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leaver events fully deprovisioned within policy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672584" y="3886200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late, all contractors.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672584" y="5120640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contractor still active 6 days past end date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93024" y="1783080"/>
            <a:ext cx="3520440" cy="41148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449056" y="2039112"/>
            <a:ext cx="3008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REVIEW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8449056" y="2441448"/>
            <a:ext cx="30083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/ 200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8449056" y="3264408"/>
            <a:ext cx="30083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entitlements actioned in a 4-minute review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449056" y="3886200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other 194 approved as-is.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with your own systems and raw counts each cycle.</a:t>
            </a:r>
            <a:endParaRPr lang="en-US" sz="1250" dirty="0"/>
          </a:p>
        </p:txBody>
      </p:sp>
      <p:sp>
        <p:nvSpPr>
          <p:cNvPr id="22" name="TextBox 21"/>
          <p:cNvSpPr txBox="1"/>
          <p:nvPr/>
        </p:nvSpPr>
        <p:spPr>
          <a:xfrm>
            <a:off x="365760" y="6473952"/>
            <a:ext cx="1146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700">
                <a:solidFill>
                  <a:srgbClr val="4A5680"/>
                </a:solidFill>
                <a:latin typeface="Calibri"/>
              </a:rPr>
              <a:t>© 2026 Becky Sandberg  ·  Free inside your organization; client use requires a license: beckysandberg.com/license  ·  Provided as is, without warranty. Not legal or regulatory advice.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4A2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VIEW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Consolidated · this quarter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170432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sponsors and review bodies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3520440" cy="43434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96112" y="1920240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PRIVILEGED ACCESS</a:t>
            </a:r>
            <a:endParaRPr lang="en-US" sz="12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859536" y="2267712"/>
          <a:ext cx="3081528" cy="1417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96112" y="3822192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90% by year-end   ·   Trend: up, 2 quarters running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896112" y="4133088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Jordan Reyes   ·   Due: Dec 31, 2026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896112" y="5120640"/>
            <a:ext cx="30083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Low. Accelerate just-in-time conversion on the last 4 systems.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416552" y="1737360"/>
            <a:ext cx="3520440" cy="43434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4672584" y="1920240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LEAVER OFFBOARDING</a:t>
            </a:r>
            <a:endParaRPr lang="en-US" sz="1200" dirty="0"/>
          </a:p>
        </p:txBody>
      </p:sp>
      <p:graphicFrame>
        <p:nvGraphicFramePr>
          <p:cNvPr id="13" name="Chart 1" descr=""/>
          <p:cNvGraphicFramePr/>
          <p:nvPr/>
        </p:nvGraphicFramePr>
        <p:xfrm>
          <a:off x="4636008" y="2267712"/>
          <a:ext cx="3081528" cy="1417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4" name="Text 10"/>
          <p:cNvSpPr/>
          <p:nvPr/>
        </p:nvSpPr>
        <p:spPr>
          <a:xfrm>
            <a:off x="4672584" y="3822192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98% within policy   ·   Trend: down, 1 quarter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4672584" y="4133088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Morgan Blake   ·   Due: Sep 30, 2026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4672584" y="5120640"/>
            <a:ext cx="30083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Medium. The slip is entirely contractor offboarding; scope an automated feed.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8193024" y="1737360"/>
            <a:ext cx="3520440" cy="43434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8" name="Text 14"/>
          <p:cNvSpPr/>
          <p:nvPr/>
        </p:nvSpPr>
        <p:spPr>
          <a:xfrm>
            <a:off x="8449056" y="1920240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REVIEW</a:t>
            </a:r>
            <a:endParaRPr lang="en-US" sz="1200" dirty="0"/>
          </a:p>
        </p:txBody>
      </p:sp>
      <p:graphicFrame>
        <p:nvGraphicFramePr>
          <p:cNvPr id="19" name="Chart 2" descr=""/>
          <p:cNvGraphicFramePr/>
          <p:nvPr/>
        </p:nvGraphicFramePr>
        <p:xfrm>
          <a:off x="8412480" y="2267712"/>
          <a:ext cx="3081528" cy="1417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0" name="Text 15"/>
          <p:cNvSpPr/>
          <p:nvPr/>
        </p:nvSpPr>
        <p:spPr>
          <a:xfrm>
            <a:off x="8449056" y="3822192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15% action rate   ·   Trend: flat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8449056" y="4133088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Alex Chen   ·   Due: Oct 31, 2026</a:t>
            </a:r>
            <a:endParaRPr lang="en-US" sz="1000" dirty="0"/>
          </a:p>
        </p:txBody>
      </p:sp>
      <p:sp>
        <p:nvSpPr>
          <p:cNvPr id="22" name="Text 17"/>
          <p:cNvSpPr/>
          <p:nvPr/>
        </p:nvSpPr>
        <p:spPr>
          <a:xfrm>
            <a:off x="8449056" y="5120640"/>
            <a:ext cx="30083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Medium. Complete but not meaningful; redesign the review workflow.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640080" y="6208776"/>
            <a:ext cx="10881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operational floor rolled into a rate, a target, and a direction, for sponsors and review bodies.</a:t>
            </a:r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365760" y="6473952"/>
            <a:ext cx="1146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700">
                <a:solidFill>
                  <a:srgbClr val="4A5680"/>
                </a:solidFill>
                <a:latin typeface="Calibri"/>
              </a:rPr>
              <a:t>© 2026 Becky Sandberg  ·  Free inside your organization; client use requires a license: beckysandberg.com/license  ·  Provided as is, without warranty. Not legal or regulatory advice.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4A2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VIEW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 Identity posture · this quarter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170432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leadership: posture, direction, and risk impact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691640"/>
            <a:ext cx="10881360" cy="1444752"/>
          </a:xfrm>
          <a:prstGeom prst="roundRect">
            <a:avLst>
              <a:gd name="adj" fmla="val 6329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914400" y="1874520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914400" y="187452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TRACK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788920" y="18745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LOW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914400" y="2295144"/>
            <a:ext cx="8138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Standing privilege down about 30% this year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914400" y="258775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Concentrated in 4 legacy systems. On track for the year-end target.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914400" y="2843784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Jordan Reyes   ·   Due: Dec 31, 2026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9966960" y="2057400"/>
            <a:ext cx="310896" cy="310896"/>
          </a:xfrm>
          <a:prstGeom prst="upArrow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9326880" y="2441448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IMPROVING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40080" y="3319272"/>
            <a:ext cx="10881360" cy="1444752"/>
          </a:xfrm>
          <a:prstGeom prst="roundRect">
            <a:avLst>
              <a:gd name="adj" fmla="val 6329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914400" y="3502152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914400" y="3502152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ATTENTION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788920" y="350215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MEDIUM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914400" y="3922776"/>
            <a:ext cx="8138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Offboarding exposure rising in the contingent workforce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14400" y="4215384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control gap, with an owner and a date assigned.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914400" y="4471416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Morgan Blake   ·   Due: Sep 30, 2026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9966960" y="3685032"/>
            <a:ext cx="310896" cy="310896"/>
          </a:xfrm>
          <a:prstGeom prst="downArrow">
            <a:avLst/>
          </a:prstGeom>
          <a:solidFill>
            <a:srgbClr val="B3261E"/>
          </a:solidFill>
          <a:ln/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326880" y="406908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ESCALATED ON PURPOSE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40080" y="4946904"/>
            <a:ext cx="10881360" cy="1444752"/>
          </a:xfrm>
          <a:prstGeom prst="roundRect">
            <a:avLst>
              <a:gd name="adj" fmla="val 6329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914400" y="5129784"/>
            <a:ext cx="1737360" cy="365760"/>
          </a:xfrm>
          <a:prstGeom prst="roundRect">
            <a:avLst>
              <a:gd name="adj" fmla="val 50000"/>
            </a:avLst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914400" y="5129784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PROGRESS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2788920" y="5129784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RISK: MEDIUM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914400" y="5550408"/>
            <a:ext cx="8138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Access reviews look complete, but are not yet doing their job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914400" y="5843016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Remediation underway.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914400" y="6099048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Owner: Alex Chen   ·   Due: Oct 31, 2026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9966960" y="5312664"/>
            <a:ext cx="310896" cy="310896"/>
          </a:xfrm>
          <a:prstGeom prst="leftRightArrow">
            <a:avLst/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31" name="Text 29"/>
          <p:cNvSpPr/>
          <p:nvPr/>
        </p:nvSpPr>
        <p:spPr>
          <a:xfrm>
            <a:off x="9326880" y="5696712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8F63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REMEDIATION UNDERWAY</a:t>
            </a:r>
            <a:endParaRPr lang="en-US" sz="1000" dirty="0"/>
          </a:p>
        </p:txBody>
      </p:sp>
      <p:sp>
        <p:nvSpPr>
          <p:cNvPr id="32" name="TextBox 31"/>
          <p:cNvSpPr txBox="1"/>
          <p:nvPr/>
        </p:nvSpPr>
        <p:spPr>
          <a:xfrm>
            <a:off x="365760" y="6473952"/>
            <a:ext cx="1146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700">
                <a:solidFill>
                  <a:srgbClr val="4A5680"/>
                </a:solidFill>
                <a:latin typeface="Calibri"/>
              </a:rPr>
              <a:t>© 2026 Becky Sandberg  ·  Free inside your organization; client use requires a license: beckysandberg.com/license  ·  Provided as is, without warranty. Not legal or regulatory advice.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4A2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VIEW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 Identity program status · one page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170432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46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board and the most senior executives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1691640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32688" y="169164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Governance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0" y="1929384"/>
            <a:ext cx="182880" cy="182880"/>
          </a:xfrm>
          <a:prstGeom prst="ellipse">
            <a:avLst/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4864608" y="169164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F63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Yellow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9144000" y="1892808"/>
            <a:ext cx="256032" cy="256032"/>
          </a:xfrm>
          <a:prstGeom prst="upArrow">
            <a:avLst/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9555480" y="169164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F63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Improving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40080" y="2468880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932688" y="246888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Lifecycle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572000" y="2706624"/>
            <a:ext cx="182880" cy="182880"/>
          </a:xfrm>
          <a:prstGeom prst="ellipse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4864608" y="246888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144000" y="2670048"/>
            <a:ext cx="256032" cy="256032"/>
          </a:xfrm>
          <a:prstGeom prst="leftRightArrow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9555480" y="246888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40080" y="3246120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932688" y="324612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Access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4572000" y="3483864"/>
            <a:ext cx="182880" cy="182880"/>
          </a:xfrm>
          <a:prstGeom prst="ellipse">
            <a:avLst/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4864608" y="324612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F63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Yellow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9144000" y="3447288"/>
            <a:ext cx="256032" cy="256032"/>
          </a:xfrm>
          <a:prstGeom prst="upArrow">
            <a:avLst/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22" name="Text 20"/>
          <p:cNvSpPr/>
          <p:nvPr/>
        </p:nvSpPr>
        <p:spPr>
          <a:xfrm>
            <a:off x="9555480" y="324612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F63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Improving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40080" y="4023360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932688" y="402336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Technology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4572000" y="4261104"/>
            <a:ext cx="182880" cy="182880"/>
          </a:xfrm>
          <a:prstGeom prst="ellipse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4864608" y="402336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9144000" y="4224528"/>
            <a:ext cx="256032" cy="256032"/>
          </a:xfrm>
          <a:prstGeom prst="leftRightArrow">
            <a:avLst/>
          </a:prstGeom>
          <a:solidFill>
            <a:srgbClr val="0F766E"/>
          </a:solidFill>
          <a:ln/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9555480" y="402336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Stable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640080" y="4800600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BE3EE"/>
            </a:solidFill>
            <a:prstDash val="solid"/>
          </a:ln>
          <a:effectLst>
            <a:outerShdw sx="100000" sy="100000" kx="0" ky="0" algn="bl" rotWithShape="0" blurRad="177800" dist="50800" dir="5400000">
              <a:srgbClr val="1620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30" name="Text 28"/>
          <p:cNvSpPr/>
          <p:nvPr/>
        </p:nvSpPr>
        <p:spPr>
          <a:xfrm>
            <a:off x="932688" y="480060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0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 &amp; Change</a:t>
            </a:r>
            <a:endParaRPr lang="en-US" sz="1800" dirty="0"/>
          </a:p>
        </p:txBody>
      </p:sp>
      <p:sp>
        <p:nvSpPr>
          <p:cNvPr id="31" name="Shape 29"/>
          <p:cNvSpPr/>
          <p:nvPr/>
        </p:nvSpPr>
        <p:spPr>
          <a:xfrm>
            <a:off x="4572000" y="5038344"/>
            <a:ext cx="182880" cy="182880"/>
          </a:xfrm>
          <a:prstGeom prst="ellipse">
            <a:avLst/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32" name="Text 30"/>
          <p:cNvSpPr/>
          <p:nvPr/>
        </p:nvSpPr>
        <p:spPr>
          <a:xfrm>
            <a:off x="4864608" y="480060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F63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Yellow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9144000" y="5001768"/>
            <a:ext cx="256032" cy="256032"/>
          </a:xfrm>
          <a:prstGeom prst="upArrow">
            <a:avLst/>
          </a:prstGeom>
          <a:solidFill>
            <a:srgbClr val="8F6310"/>
          </a:solidFill>
          <a:ln/>
        </p:spPr>
        <p:txBody>
          <a:bodyPr/>
          <a:p/>
        </p:txBody>
      </p:sp>
      <p:sp>
        <p:nvSpPr>
          <p:cNvPr id="34" name="Text 32"/>
          <p:cNvSpPr/>
          <p:nvPr/>
        </p:nvSpPr>
        <p:spPr>
          <a:xfrm>
            <a:off x="9555480" y="4800600"/>
            <a:ext cx="1645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F63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Improving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640080" y="5687568"/>
            <a:ext cx="10881360" cy="566928"/>
          </a:xfrm>
          <a:prstGeom prst="roundRect">
            <a:avLst>
              <a:gd name="adj" fmla="val 12903"/>
            </a:avLst>
          </a:prstGeom>
          <a:solidFill>
            <a:srgbClr val="EDECF9"/>
          </a:solidFill>
          <a:ln/>
        </p:spPr>
        <p:txBody>
          <a:bodyPr/>
          <a:p/>
        </p:txBody>
      </p:sp>
      <p:sp>
        <p:nvSpPr>
          <p:cNvPr id="36" name="Text 34"/>
          <p:cNvSpPr/>
          <p:nvPr/>
        </p:nvSpPr>
        <p:spPr>
          <a:xfrm>
            <a:off x="896112" y="5687568"/>
            <a:ext cx="103692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A2E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rule, tied to your own risk appetite:   Green = at or beyond target   ·   Yellow = within 10 points   ·   Red = more than 10 points off</a:t>
            </a:r>
            <a:endParaRPr lang="en-US" sz="1200" dirty="0"/>
          </a:p>
        </p:txBody>
      </p:sp>
      <p:sp>
        <p:nvSpPr>
          <p:cNvPr id="37" name="TextBox 36"/>
          <p:cNvSpPr txBox="1"/>
          <p:nvPr/>
        </p:nvSpPr>
        <p:spPr>
          <a:xfrm>
            <a:off x="365760" y="6473952"/>
            <a:ext cx="1146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700">
                <a:solidFill>
                  <a:srgbClr val="4A5680"/>
                </a:solidFill>
                <a:latin typeface="Calibri"/>
              </a:rPr>
              <a:t>© 2026 Becky Sandberg  ·  Free inside your organization; client use requires a license: beckysandberg.com/license  ·  Provided as is, without warranty. Not legal or regulatory advice.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3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68580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the roll-up honest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22960" y="1463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D99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caution worth keeping close, from Chapter 17: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22960" y="1920240"/>
            <a:ext cx="10515600" cy="1737360"/>
          </a:xfrm>
          <a:prstGeom prst="roundRect">
            <a:avLst>
              <a:gd name="adj" fmla="val 5263"/>
            </a:avLst>
          </a:prstGeom>
          <a:solidFill>
            <a:srgbClr val="101C3E"/>
          </a:solidFill>
          <a:ln w="12700">
            <a:solidFill>
              <a:srgbClr val="2A3A5C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1143000" y="2103120"/>
            <a:ext cx="987552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700" i="1" dirty="0">
                <a:solidFill>
                  <a:srgbClr val="EAF1F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building a full measurement program is more than you can take on, resist the urge to stand up a wall of dashboards in its place. Start with a handful of metrics that would actually change a decision, the ones that, if they moved, would make you do something differently next week.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22960" y="3977640"/>
            <a:ext cx="10515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Operational: raw and per-system, for the people who run it.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Governance: a rate, a target, and a trend, never a snapshot alone.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Executive: posture, direction, and risk impact, escalated on purpose when it matters.</a:t>
            </a:r>
            <a:endParaRPr lang="en-US" sz="150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C7D2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Board: a status and a direction, together, always.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62636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6E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beckysandberg.com/miom</a:t>
            </a:r>
            <a:endParaRPr lang="en-US" sz="1300" dirty="0"/>
          </a:p>
        </p:txBody>
      </p:sp>
      <p:sp>
        <p:nvSpPr>
          <p:cNvPr id="8" name="TextBox 7"/>
          <p:cNvSpPr txBox="1"/>
          <p:nvPr/>
        </p:nvSpPr>
        <p:spPr>
          <a:xfrm>
            <a:off x="365760" y="6473952"/>
            <a:ext cx="114604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700">
                <a:solidFill>
                  <a:srgbClr val="4A5680"/>
                </a:solidFill>
                <a:latin typeface="Calibri"/>
              </a:rPr>
              <a:t>© 2026 Becky Sandberg  ·  Free inside your organization; client use requires a license: beckysandberg.com/license  ·  Provided as is, without warranty. Not legal or regulatory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2026-07-12T03:29:10Z</dcterms:created>
  <dcterms:modified xsi:type="dcterms:W3CDTF">2026-07-12T03:29:10Z</dcterms:modified>
</cp:coreProperties>
</file>